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10" r:id="rId3"/>
    <p:sldId id="387" r:id="rId4"/>
    <p:sldId id="406" r:id="rId5"/>
    <p:sldId id="407" r:id="rId6"/>
    <p:sldId id="388" r:id="rId7"/>
    <p:sldId id="389" r:id="rId8"/>
    <p:sldId id="377" r:id="rId9"/>
    <p:sldId id="390" r:id="rId10"/>
    <p:sldId id="392" r:id="rId11"/>
    <p:sldId id="408" r:id="rId12"/>
    <p:sldId id="393" r:id="rId13"/>
    <p:sldId id="399" r:id="rId14"/>
    <p:sldId id="394" r:id="rId15"/>
    <p:sldId id="395" r:id="rId16"/>
    <p:sldId id="396" r:id="rId17"/>
    <p:sldId id="397" r:id="rId18"/>
    <p:sldId id="409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361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D7E"/>
    <a:srgbClr val="2E3F55"/>
    <a:srgbClr val="2A0F75"/>
    <a:srgbClr val="AE6339"/>
    <a:srgbClr val="E36B85"/>
    <a:srgbClr val="AFAFAF"/>
    <a:srgbClr val="D0A793"/>
    <a:srgbClr val="D4B5B2"/>
    <a:srgbClr val="EFE6DD"/>
    <a:srgbClr val="CEC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48" y="114"/>
      </p:cViewPr>
      <p:guideLst>
        <p:guide orient="horz" pos="20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FE98B-043F-4FDC-A62A-ABB26309A068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6F012-1020-43B7-92E6-42A9EEE9C0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ADD44-F234-45CD-A068-3D40607DEF61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B849B-8AA4-462E-90D4-30B99F7942E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B849B-8AA4-462E-90D4-30B99F7942E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EAB849B-8AA4-462E-90D4-30B99F7942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EAB849B-8AA4-462E-90D4-30B99F7942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EAB849B-8AA4-462E-90D4-30B99F7942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B849B-8AA4-462E-90D4-30B99F7942E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B849B-8AA4-462E-90D4-30B99F7942ED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6DA1B-1716-48F7-B377-487684ACE437}" type="datetimeFigureOut">
              <a:rPr lang="zh-CN" altLang="en-US" smtClean="0"/>
              <a:t>2023-12-21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1AEB9-FE7E-41DF-9470-02B669FE5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hyperlink" Target="https://intranet.eye.ac.cn/zhuzhirenshi/news/show-47158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/>
          <p:cNvSpPr/>
          <p:nvPr/>
        </p:nvSpPr>
        <p:spPr>
          <a:xfrm>
            <a:off x="0" y="0"/>
            <a:ext cx="4052262" cy="3016345"/>
          </a:xfrm>
          <a:custGeom>
            <a:avLst/>
            <a:gdLst>
              <a:gd name="connsiteX0" fmla="*/ 0 w 4052262"/>
              <a:gd name="connsiteY0" fmla="*/ 0 h 3016345"/>
              <a:gd name="connsiteX1" fmla="*/ 4052262 w 4052262"/>
              <a:gd name="connsiteY1" fmla="*/ 0 h 3016345"/>
              <a:gd name="connsiteX2" fmla="*/ 3939818 w 4052262"/>
              <a:gd name="connsiteY2" fmla="*/ 42030 h 3016345"/>
              <a:gd name="connsiteX3" fmla="*/ 2418080 w 4052262"/>
              <a:gd name="connsiteY3" fmla="*/ 762001 h 3016345"/>
              <a:gd name="connsiteX4" fmla="*/ 1503680 w 4052262"/>
              <a:gd name="connsiteY4" fmla="*/ 1899921 h 3016345"/>
              <a:gd name="connsiteX5" fmla="*/ 77467 w 4052262"/>
              <a:gd name="connsiteY5" fmla="*/ 3016345 h 3016345"/>
              <a:gd name="connsiteX6" fmla="*/ 0 w 4052262"/>
              <a:gd name="connsiteY6" fmla="*/ 3015938 h 3016345"/>
              <a:gd name="connsiteX7" fmla="*/ 0 w 4052262"/>
              <a:gd name="connsiteY7" fmla="*/ 0 h 301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2262" h="3016345">
                <a:moveTo>
                  <a:pt x="0" y="0"/>
                </a:moveTo>
                <a:lnTo>
                  <a:pt x="4052262" y="0"/>
                </a:lnTo>
                <a:lnTo>
                  <a:pt x="3939818" y="42030"/>
                </a:lnTo>
                <a:cubicBezTo>
                  <a:pt x="3347561" y="268447"/>
                  <a:pt x="2797810" y="501651"/>
                  <a:pt x="2418080" y="762001"/>
                </a:cubicBezTo>
                <a:cubicBezTo>
                  <a:pt x="1911773" y="1109134"/>
                  <a:pt x="1930400" y="1539241"/>
                  <a:pt x="1503680" y="1899921"/>
                </a:cubicBezTo>
                <a:cubicBezTo>
                  <a:pt x="1156970" y="2192974"/>
                  <a:pt x="472665" y="2961119"/>
                  <a:pt x="77467" y="3016345"/>
                </a:cubicBezTo>
                <a:lnTo>
                  <a:pt x="0" y="3015938"/>
                </a:lnTo>
                <a:lnTo>
                  <a:pt x="0" y="0"/>
                </a:lnTo>
                <a:close/>
              </a:path>
            </a:pathLst>
          </a:custGeom>
          <a:solidFill>
            <a:srgbClr val="2E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: 形状 39"/>
          <p:cNvSpPr/>
          <p:nvPr/>
        </p:nvSpPr>
        <p:spPr>
          <a:xfrm>
            <a:off x="9993672" y="3016041"/>
            <a:ext cx="2198329" cy="3893394"/>
          </a:xfrm>
          <a:custGeom>
            <a:avLst/>
            <a:gdLst>
              <a:gd name="connsiteX0" fmla="*/ 2198329 w 2198329"/>
              <a:gd name="connsiteY0" fmla="*/ 0 h 3893394"/>
              <a:gd name="connsiteX1" fmla="*/ 2198329 w 2198329"/>
              <a:gd name="connsiteY1" fmla="*/ 3893394 h 3893394"/>
              <a:gd name="connsiteX2" fmla="*/ 0 w 2198329"/>
              <a:gd name="connsiteY2" fmla="*/ 3893394 h 3893394"/>
              <a:gd name="connsiteX3" fmla="*/ 35142 w 2198329"/>
              <a:gd name="connsiteY3" fmla="*/ 3797340 h 3893394"/>
              <a:gd name="connsiteX4" fmla="*/ 1060409 w 2198329"/>
              <a:gd name="connsiteY4" fmla="*/ 1830914 h 3893394"/>
              <a:gd name="connsiteX5" fmla="*/ 2183125 w 2198329"/>
              <a:gd name="connsiteY5" fmla="*/ 16110 h 3893394"/>
              <a:gd name="connsiteX6" fmla="*/ 2198329 w 2198329"/>
              <a:gd name="connsiteY6" fmla="*/ 0 h 389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8329" h="3893394">
                <a:moveTo>
                  <a:pt x="2198329" y="0"/>
                </a:moveTo>
                <a:lnTo>
                  <a:pt x="2198329" y="3893394"/>
                </a:lnTo>
                <a:lnTo>
                  <a:pt x="0" y="3893394"/>
                </a:lnTo>
                <a:lnTo>
                  <a:pt x="35142" y="3797340"/>
                </a:lnTo>
                <a:cubicBezTo>
                  <a:pt x="238825" y="3265353"/>
                  <a:pt x="678139" y="2429508"/>
                  <a:pt x="1060409" y="1830914"/>
                </a:cubicBezTo>
                <a:cubicBezTo>
                  <a:pt x="1360764" y="1360591"/>
                  <a:pt x="1823593" y="417252"/>
                  <a:pt x="2183125" y="16110"/>
                </a:cubicBezTo>
                <a:lnTo>
                  <a:pt x="2198329" y="0"/>
                </a:lnTo>
                <a:close/>
              </a:path>
            </a:pathLst>
          </a:custGeom>
          <a:solidFill>
            <a:srgbClr val="AE6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798769" y="2356084"/>
            <a:ext cx="10294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学分管理办法和系统操作讲解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18990" y="4936945"/>
            <a:ext cx="3074670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2000" b="1" kern="1200" cap="none" spc="300" normalizeH="0" baseline="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2022</a:t>
            </a:r>
            <a:r>
              <a:rPr kumimoji="0" lang="zh-CN" altLang="en-US" sz="2000" b="1" kern="1200" cap="none" spc="300" normalizeH="0" baseline="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2000" b="1" kern="1200" cap="none" spc="300" normalizeH="0" baseline="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2000" b="1" kern="1200" cap="none" spc="300" normalizeH="0" baseline="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zh-HK" altLang="en-US" sz="2000" b="1" kern="1200" cap="none" spc="30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图片 6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23267" y="107412"/>
            <a:ext cx="1893956" cy="13392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599" y="2424837"/>
            <a:ext cx="10732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第一部分    </a:t>
            </a:r>
            <a:endParaRPr lang="en-US" altLang="zh-CN" sz="5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学分管理办法讲解</a:t>
            </a:r>
            <a:endParaRPr lang="zh-CN" altLang="en-US"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03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一、总概</a:t>
            </a:r>
            <a:endParaRPr lang="zh-CN" altLang="en-US" sz="3600" dirty="0">
              <a:solidFill>
                <a:srgbClr val="2E3F55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内容占位符 2"/>
          <p:cNvSpPr txBox="1"/>
          <p:nvPr>
            <p:custDataLst>
              <p:tags r:id="rId1"/>
            </p:custDataLst>
          </p:nvPr>
        </p:nvSpPr>
        <p:spPr>
          <a:xfrm>
            <a:off x="588508" y="565465"/>
            <a:ext cx="11088010" cy="5922884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spcBef>
                <a:spcPts val="500"/>
              </a:spcBef>
              <a:buNone/>
            </a:pPr>
            <a:endParaRPr lang="zh-CN" altLang="en-US" sz="1800" b="1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zh-CN" altLang="en-US"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对象：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在职在岗的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所有卫生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技术工作的人员，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包括员级、正高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职称的卫技人员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zh-CN" altLang="en-US" sz="1800" b="1" dirty="0" smtClean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继续医学教育的重要性：</a:t>
            </a: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buFont typeface="+mj-ea"/>
              <a:buAutoNum type="circleNumDbPlain"/>
            </a:pPr>
            <a:r>
              <a:rPr lang="zh-CN" altLang="en-US"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个人：年度绩效考核、申报晋升、聘任专业技术职务和执业再</a:t>
            </a:r>
            <a:r>
              <a:rPr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注册的必备内容之一。</a:t>
            </a: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buFont typeface="+mj-ea"/>
              <a:buAutoNum type="circleNumDbPlain"/>
            </a:pPr>
            <a:r>
              <a:rPr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医院：学校考核各附属医院及其负责人工作业绩的必要条件之一；等级医院评审指标之一。</a:t>
            </a:r>
            <a:endParaRPr lang="en-US" sz="1800" b="1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Font typeface="+mj-lt"/>
              <a:buAutoNum type="arabicPeriod" startAt="4"/>
            </a:pPr>
            <a:r>
              <a:rPr lang="zh-CN" altLang="en-US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温州医科大学关于印发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《</a:t>
            </a:r>
            <a:r>
              <a:rPr lang="zh-CN" altLang="en-US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附属医院初级卫技人员继续医学教育实施方案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》</a:t>
            </a:r>
            <a:r>
              <a:rPr lang="zh-CN" altLang="en-US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的通知</a:t>
            </a:r>
            <a:r>
              <a:rPr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院内网下载地址：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hlinkClick r:id="rId4"/>
              </a:rPr>
              <a:t>https://</a:t>
            </a:r>
            <a:r>
              <a:rPr lang="en-US" altLang="zh-CN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hlinkClick r:id="rId4"/>
              </a:rPr>
              <a:t>intranet.eye.ac.cn/zhuzhirenshi/news/show-47158.html</a:t>
            </a: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Font typeface="+mj-lt"/>
              <a:buAutoNum type="arabicPeriod" startAt="4"/>
            </a:pP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学分网站：</a:t>
            </a: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en-US" sz="1800" dirty="0">
                <a:solidFill>
                  <a:srgbClr val="0070C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https://cme.wsjkw.zj.gov.cn/kjptwsw/</a:t>
            </a:r>
            <a:endParaRPr sz="1800" dirty="0" smtClean="0">
              <a:solidFill>
                <a:srgbClr val="0070C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Font typeface="+mj-lt"/>
              <a:buAutoNum type="arabicPeriod" startAt="4"/>
            </a:pP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AutoNum type="arabicPeriod" startAt="4"/>
            </a:pPr>
            <a:endParaRPr lang="zh-CN" altLang="en-US" sz="2000" b="1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Bef>
                <a:spcPts val="500"/>
              </a:spcBef>
              <a:buFont typeface="+mj-lt"/>
              <a:buAutoNum type="arabicPeriod" startAt="4"/>
            </a:pPr>
            <a:endParaRPr lang="zh-CN" altLang="en-US" sz="2000" b="1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二、学分要求</a:t>
            </a:r>
            <a:endParaRPr lang="zh-CN" altLang="en-US" sz="3600" dirty="0">
              <a:solidFill>
                <a:srgbClr val="2E3F55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内容占位符 2"/>
          <p:cNvSpPr txBox="1"/>
          <p:nvPr>
            <p:custDataLst>
              <p:tags r:id="rId1"/>
            </p:custDataLst>
          </p:nvPr>
        </p:nvSpPr>
        <p:spPr>
          <a:xfrm>
            <a:off x="669925" y="1228090"/>
            <a:ext cx="11087735" cy="4441190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每年（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-12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日）继续医学教育学分不得低于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sz="18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学分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，其中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Ⅰ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类学分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5-10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分，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Ⅱ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类学分</a:t>
            </a: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15-20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学分，</a:t>
            </a:r>
            <a:r>
              <a:rPr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学分不可跨年度计算，不可跨专业计算（除公共项目外</a:t>
            </a:r>
            <a:r>
              <a:rPr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）。</a:t>
            </a: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</a:t>
            </a:r>
            <a:r>
              <a:rPr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远程继续医学教育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获得的学分不超过该类学分总值的</a:t>
            </a:r>
            <a:r>
              <a:rPr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50%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当年参加本专业相关培训所获的Ⅰ类和Ⅱ类继续医学教育学分可</a:t>
            </a:r>
            <a:r>
              <a:rPr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相互补充，所补充比例不得超过该类别学分总值的50%</a:t>
            </a:r>
            <a:r>
              <a:rPr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；5年内Ⅰ类学分不得低于12.5分，Ⅱ类学分不得低于37.5分。</a:t>
            </a: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buNone/>
            </a:pPr>
            <a:endParaRPr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endParaRPr lang="zh-CN" altLang="en-US" sz="18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3"/>
            <a:ext cx="10852237" cy="60735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三、专项培训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881" y="1240226"/>
            <a:ext cx="1085223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auto">
              <a:lnSpc>
                <a:spcPts val="28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</a:pPr>
            <a:r>
              <a:rPr lang="zh-CN" altLang="en-US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医师系列：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参加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住院医师规范化培训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、专科医师规范化培训和助理全科医师规范化培训等，经考核合格者，视为完成当年学分。（住培一、二年级学员需提供</a:t>
            </a:r>
            <a:r>
              <a:rPr lang="zh-CN" altLang="en-US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教育教学处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出具的年度考核合格证明材料作为附件上传系统；三年级学员提供住院医师规范化培训合格证书</a:t>
            </a:r>
            <a:r>
              <a:rPr lang="zh-CN" altLang="en-US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342900" indent="-342900" algn="just" fontAlgn="auto">
              <a:lnSpc>
                <a:spcPts val="28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</a:pPr>
            <a:r>
              <a:rPr lang="zh-CN" altLang="en-US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护理系列：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按要求参加学校组织的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理论课程培训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，考核合格并取得相应的合格证书。参加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护士规范化培训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，按规定考核成绩合格者，视为完成当年继续医学教育学分。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护士继续教育合格证书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有效期3年，作为护士申报晋升护师职称的必备条件之一。全日制本科学历者或研究生学历者可免培训。</a:t>
            </a:r>
          </a:p>
          <a:p>
            <a:pPr marL="342900" indent="-342900" algn="just" fontAlgn="auto">
              <a:lnSpc>
                <a:spcPts val="28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+mj-lt"/>
              <a:buAutoNum type="arabicPeriod"/>
            </a:pPr>
            <a:r>
              <a:rPr lang="zh-CN" altLang="en-US" b="1" kern="1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初级卫技人员</a:t>
            </a:r>
            <a:r>
              <a:rPr lang="zh-CN" altLang="en-US" b="1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根据所持全日制学历证书，在规定周期内取得</a:t>
            </a:r>
            <a:r>
              <a:rPr lang="zh-CN" altLang="en-US" kern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规定学分，由继续教育学院统一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核发</a:t>
            </a:r>
            <a:r>
              <a:rPr lang="zh-CN" altLang="en-US" b="1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初级</a:t>
            </a:r>
            <a:r>
              <a:rPr lang="zh-CN" altLang="en-US" b="1" kern="1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继续</a:t>
            </a:r>
            <a:r>
              <a:rPr lang="zh-CN" altLang="en-US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教育合格证书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，继续</a:t>
            </a:r>
            <a:r>
              <a:rPr lang="zh-CN" altLang="en-US" kern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教育合格证书有效期5年，</a:t>
            </a:r>
            <a:r>
              <a:rPr lang="zh-CN" altLang="en-US" b="1" kern="1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作为申报晋升职称</a:t>
            </a:r>
            <a:r>
              <a:rPr lang="zh-CN" altLang="en-US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的必备条件之一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kern="1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 fontAlgn="auto">
              <a:lnSpc>
                <a:spcPts val="2800"/>
              </a:lnSpc>
              <a:spcBef>
                <a:spcPts val="500"/>
              </a:spcBef>
              <a:spcAft>
                <a:spcPts val="1000"/>
              </a:spcAft>
              <a:buClrTx/>
              <a:buSzTx/>
            </a:pP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全日制本科以下学历者学分要求每</a:t>
            </a:r>
            <a:r>
              <a:rPr lang="en-US" altLang="zh-CN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年为一周期；全日制本科学历者取得执业资格学分要求每</a:t>
            </a:r>
            <a:r>
              <a:rPr lang="en-US" altLang="zh-CN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年为一周期；全日制硕士研究生学历者学分要求每</a:t>
            </a:r>
            <a:r>
              <a:rPr lang="en-US" altLang="zh-CN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年为一周期。</a:t>
            </a:r>
            <a:endParaRPr lang="en-US" altLang="zh-CN" kern="1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 fontAlgn="auto">
              <a:lnSpc>
                <a:spcPts val="2800"/>
              </a:lnSpc>
              <a:spcBef>
                <a:spcPts val="500"/>
              </a:spcBef>
              <a:spcAft>
                <a:spcPts val="1000"/>
              </a:spcAft>
              <a:buClrTx/>
              <a:buSzTx/>
            </a:pPr>
            <a:r>
              <a:rPr lang="en-US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b="1" kern="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中级</a:t>
            </a:r>
            <a:r>
              <a:rPr lang="zh-CN" altLang="en-US" b="1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及以上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职称卫生专业技术人员：在1个职称晋升年限内必须参加1次相应的</a:t>
            </a:r>
            <a:r>
              <a:rPr lang="zh-CN" altLang="en-US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中、高级知识更新班培训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，并作为晋升高一级职称、注册、聘任的必备条件之一。</a:t>
            </a:r>
            <a:endParaRPr kumimoji="0" lang="zh-CN" altLang="en-US" sz="1800" b="0" i="0" u="none" strike="noStrike" kern="100" cap="none" spc="0" normalizeH="0" baseline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五角星 3"/>
          <p:cNvSpPr/>
          <p:nvPr/>
        </p:nvSpPr>
        <p:spPr>
          <a:xfrm>
            <a:off x="208062" y="3740726"/>
            <a:ext cx="461819" cy="45258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83979" y="3657599"/>
            <a:ext cx="10963076" cy="1847274"/>
          </a:xfrm>
          <a:prstGeom prst="rect">
            <a:avLst/>
          </a:prstGeom>
          <a:noFill/>
          <a:ln w="28575" cmpd="dbl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四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、继续医学教育管理体系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分级管理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内容占位符 2"/>
          <p:cNvSpPr txBox="1"/>
          <p:nvPr>
            <p:custDataLst>
              <p:tags r:id="rId1"/>
            </p:custDataLst>
          </p:nvPr>
        </p:nvSpPr>
        <p:spPr>
          <a:xfrm>
            <a:off x="669882" y="664216"/>
            <a:ext cx="10305763" cy="5625748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>
                <a:tab pos="1609725" algn="l"/>
              </a:tabLst>
              <a:defRPr/>
            </a:pPr>
            <a:endParaRPr kumimoji="0" lang="zh-CN" altLang="en-US" sz="1800" b="1" i="0" u="none" strike="noStrike" kern="1200" cap="none" spc="150" normalizeH="0" baseline="0" noProof="1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457200" lvl="0" indent="-4572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zh-CN" altLang="en-US"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片区：</a:t>
            </a:r>
          </a:p>
          <a:p>
            <a:pPr marL="457200" lvl="0" indent="-457200">
              <a:lnSpc>
                <a:spcPct val="100000"/>
              </a:lnSpc>
              <a:spcBef>
                <a:spcPts val="200"/>
              </a:spcBef>
              <a:buFont typeface="+mj-ea"/>
              <a:buAutoNum type="circleNumDbPlain"/>
            </a:pPr>
            <a:r>
              <a:rPr lang="zh-CN" altLang="en-US"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医务处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负责各</a:t>
            </a:r>
            <a:r>
              <a:rPr lang="zh-CN" altLang="en-US"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临床科室</a:t>
            </a:r>
            <a:r>
              <a:rPr lang="zh-CN" altLang="en-US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的继续医学教育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规划和实施方案；</a:t>
            </a:r>
            <a:endParaRPr lang="zh-CN" altLang="en-US" sz="18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lvl="0" indent="-457200">
              <a:lnSpc>
                <a:spcPct val="100000"/>
              </a:lnSpc>
              <a:spcBef>
                <a:spcPts val="200"/>
              </a:spcBef>
              <a:buFont typeface="+mj-ea"/>
              <a:buAutoNum type="circleNumDbPlain"/>
            </a:pPr>
            <a:r>
              <a:rPr lang="zh-CN" altLang="en-US"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护理部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负责各</a:t>
            </a:r>
            <a:r>
              <a:rPr lang="zh-CN" altLang="en-US"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护理</a:t>
            </a:r>
            <a:r>
              <a:rPr lang="zh-CN" altLang="en-US"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单元</a:t>
            </a:r>
            <a:r>
              <a:rPr lang="zh-CN" altLang="en-US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的继续医学教育规划和实施方案；</a:t>
            </a:r>
          </a:p>
          <a:p>
            <a:pPr marL="457200" lvl="0" indent="-457200">
              <a:lnSpc>
                <a:spcPct val="100000"/>
              </a:lnSpc>
              <a:spcBef>
                <a:spcPts val="200"/>
              </a:spcBef>
              <a:buFont typeface="+mj-ea"/>
              <a:buAutoNum type="circleNumDbPlain"/>
            </a:pPr>
            <a:r>
              <a:rPr lang="zh-CN" altLang="en-US"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主管行政职能科室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负责落实继续医学教育工作，整理学分管理档案并持续改进。</a:t>
            </a: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buNone/>
            </a:pPr>
            <a:endParaRPr lang="zh-CN" altLang="en-US" sz="18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lvl="0" indent="-457200">
              <a:lnSpc>
                <a:spcPct val="100000"/>
              </a:lnSpc>
              <a:spcBef>
                <a:spcPts val="200"/>
              </a:spcBef>
              <a:buFont typeface="+mj-lt"/>
              <a:buAutoNum type="arabicPeriod" startAt="2"/>
            </a:pPr>
            <a:r>
              <a:rPr lang="zh-CN" altLang="en-US" sz="18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科室</a:t>
            </a:r>
          </a:p>
          <a:p>
            <a:pPr marL="0" lvl="0" indent="-457200">
              <a:lnSpc>
                <a:spcPct val="100000"/>
              </a:lnSpc>
              <a:spcBef>
                <a:spcPts val="200"/>
              </a:spcBef>
              <a:buNone/>
            </a:pP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科室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学分达标率和覆盖率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将纳入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科室目标责任书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sz="1800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-457200">
              <a:lnSpc>
                <a:spcPct val="100000"/>
              </a:lnSpc>
              <a:spcBef>
                <a:spcPts val="200"/>
              </a:spcBef>
              <a:buNone/>
            </a:pPr>
            <a:endParaRPr lang="en-US" altLang="zh-CN" sz="18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-457200">
              <a:lnSpc>
                <a:spcPct val="100000"/>
              </a:lnSpc>
              <a:spcBef>
                <a:spcPts val="200"/>
              </a:spcBef>
              <a:buAutoNum type="arabicPeriod" startAt="3"/>
            </a:pPr>
            <a:r>
              <a:rPr lang="zh-CN" altLang="en-US" sz="1800" b="1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卫技人员</a:t>
            </a:r>
            <a:endParaRPr lang="en-US" altLang="zh-CN" sz="1800" b="1" dirty="0" smtClean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卫</a:t>
            </a:r>
            <a:r>
              <a:rPr lang="zh-CN" altLang="en-US" sz="18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技</a:t>
            </a:r>
            <a:r>
              <a:rPr lang="zh-CN" altLang="en-US" sz="1800" dirty="0" smtClean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人员须高度重视继续医学教育，积极参加继教活动，及时录入个人学分，务必尽早完成学分达标。</a:t>
            </a:r>
            <a:endParaRPr lang="zh-CN" altLang="en-US" sz="18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None/>
              <a:defRPr/>
            </a:pPr>
            <a:endParaRPr kumimoji="0" lang="zh-CN" altLang="en-US" sz="2000" b="1" i="0" u="none" strike="noStrike" kern="1200" cap="none" spc="150" normalizeH="0" baseline="0" noProof="1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五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、继续医学教育学分流程图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41447" y="1753512"/>
            <a:ext cx="59412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个人判断是否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已开通账号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，可下载“医教管理”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查询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已有账号，但忘记用户名和密码，用户名为身份证号码，初始密码为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123456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，或使用找回密码。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省外调入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本院，请联系华医网技术人员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4008881052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省内调入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本院，请联系原单位做调出后，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显示无权限，则未有账号，需要自行联系科室学分管理人员，并提供个人信息如姓名、身份证号、手机号、专业，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用于注册账号。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新增成功后，用户名和初始密码均为人员编号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128" y="151428"/>
            <a:ext cx="2881744" cy="67206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六、学分类型及授予标准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33525" y="2875906"/>
            <a:ext cx="3215338" cy="490254"/>
            <a:chOff x="6898873" y="5753169"/>
            <a:chExt cx="3215338" cy="490254"/>
          </a:xfrm>
        </p:grpSpPr>
        <p:sp>
          <p:nvSpPr>
            <p:cNvPr id="54" name="Text Placeholder 33"/>
            <p:cNvSpPr txBox="1"/>
            <p:nvPr/>
          </p:nvSpPr>
          <p:spPr>
            <a:xfrm>
              <a:off x="7439079" y="5760256"/>
              <a:ext cx="2675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defTabSz="1219200">
                <a:lnSpc>
                  <a:spcPct val="100000"/>
                </a:lnSpc>
                <a:spcBef>
                  <a:spcPct val="20000"/>
                </a:spcBef>
                <a:defRPr sz="2400" b="1">
                  <a:solidFill>
                    <a:srgbClr val="54578E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Arial" panose="020B0604020202020204" pitchFamily="34" charset="0"/>
                </a:rPr>
                <a:t>单位组织的学术活动</a:t>
              </a:r>
              <a:endPara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24"/>
            <p:cNvSpPr/>
            <p:nvPr/>
          </p:nvSpPr>
          <p:spPr bwMode="auto">
            <a:xfrm>
              <a:off x="6898873" y="5753169"/>
              <a:ext cx="486518" cy="490254"/>
            </a:xfrm>
            <a:custGeom>
              <a:avLst/>
              <a:gdLst>
                <a:gd name="T0" fmla="*/ 2147483646 w 19679"/>
                <a:gd name="T1" fmla="*/ 427109103 h 19679"/>
                <a:gd name="T2" fmla="*/ 2147483646 w 19679"/>
                <a:gd name="T3" fmla="*/ 2147483646 h 19679"/>
                <a:gd name="T4" fmla="*/ 417415192 w 19679"/>
                <a:gd name="T5" fmla="*/ 2147483646 h 19679"/>
                <a:gd name="T6" fmla="*/ 417415192 w 19679"/>
                <a:gd name="T7" fmla="*/ 427109103 h 19679"/>
                <a:gd name="T8" fmla="*/ 2147483646 w 19679"/>
                <a:gd name="T9" fmla="*/ 427109103 h 19679"/>
                <a:gd name="T10" fmla="*/ 2147483646 w 19679"/>
                <a:gd name="T11" fmla="*/ 427109103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997FC9"/>
            </a:solidFill>
            <a:ln w="63500" cap="flat">
              <a:noFill/>
              <a:prstDash val="solid"/>
              <a:bevel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3868" y="1397552"/>
            <a:ext cx="11767360" cy="4896510"/>
            <a:chOff x="163868" y="1397552"/>
            <a:chExt cx="11767360" cy="4896510"/>
          </a:xfrm>
        </p:grpSpPr>
        <p:grpSp>
          <p:nvGrpSpPr>
            <p:cNvPr id="19" name="组合 18"/>
            <p:cNvGrpSpPr/>
            <p:nvPr/>
          </p:nvGrpSpPr>
          <p:grpSpPr>
            <a:xfrm>
              <a:off x="2008840" y="2283494"/>
              <a:ext cx="2755001" cy="490254"/>
              <a:chOff x="1996704" y="1329129"/>
              <a:chExt cx="2755001" cy="490254"/>
            </a:xfrm>
          </p:grpSpPr>
          <p:sp>
            <p:nvSpPr>
              <p:cNvPr id="12" name="AutoShape 24"/>
              <p:cNvSpPr/>
              <p:nvPr/>
            </p:nvSpPr>
            <p:spPr bwMode="auto">
              <a:xfrm>
                <a:off x="1996704" y="1329129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Text Placeholder 33"/>
              <p:cNvSpPr txBox="1"/>
              <p:nvPr/>
            </p:nvSpPr>
            <p:spPr>
              <a:xfrm>
                <a:off x="2347232" y="1389590"/>
                <a:ext cx="24044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  </a:t>
                </a:r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 </a:t>
                </a:r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中医学分</a:t>
                </a:r>
                <a:r>
                  <a:rPr lang="en-US" altLang="zh-CN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*</a:t>
                </a:r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163868" y="2440856"/>
              <a:ext cx="136049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Ⅰ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类学分</a:t>
              </a:r>
            </a:p>
          </p:txBody>
        </p:sp>
        <p:sp>
          <p:nvSpPr>
            <p:cNvPr id="3" name="左大括号 2"/>
            <p:cNvSpPr/>
            <p:nvPr/>
          </p:nvSpPr>
          <p:spPr>
            <a:xfrm>
              <a:off x="1488662" y="1665783"/>
              <a:ext cx="443014" cy="2289133"/>
            </a:xfrm>
            <a:prstGeom prst="leftBrace">
              <a:avLst>
                <a:gd name="adj1" fmla="val 8333"/>
                <a:gd name="adj2" fmla="val 432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08840" y="3602018"/>
              <a:ext cx="2798264" cy="490254"/>
              <a:chOff x="2000288" y="3962444"/>
              <a:chExt cx="2798264" cy="490254"/>
            </a:xfrm>
          </p:grpSpPr>
          <p:sp>
            <p:nvSpPr>
              <p:cNvPr id="52" name="Text Placeholder 33"/>
              <p:cNvSpPr txBox="1"/>
              <p:nvPr/>
            </p:nvSpPr>
            <p:spPr>
              <a:xfrm>
                <a:off x="2549266" y="4022905"/>
                <a:ext cx="22492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推广</a:t>
                </a:r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类学分</a:t>
                </a:r>
              </a:p>
            </p:txBody>
          </p:sp>
          <p:sp>
            <p:nvSpPr>
              <p:cNvPr id="60" name="AutoShape 24"/>
              <p:cNvSpPr/>
              <p:nvPr/>
            </p:nvSpPr>
            <p:spPr bwMode="auto">
              <a:xfrm>
                <a:off x="2000288" y="3962444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BFBBF6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 flipH="1">
              <a:off x="8487067" y="5459150"/>
              <a:ext cx="136049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Ⅱ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类学分</a:t>
              </a:r>
            </a:p>
          </p:txBody>
        </p:sp>
        <p:sp>
          <p:nvSpPr>
            <p:cNvPr id="62" name="左大括号 61"/>
            <p:cNvSpPr/>
            <p:nvPr/>
          </p:nvSpPr>
          <p:spPr>
            <a:xfrm rot="5400000" flipH="1">
              <a:off x="8846669" y="2679287"/>
              <a:ext cx="318441" cy="4845440"/>
            </a:xfrm>
            <a:prstGeom prst="leftBrace">
              <a:avLst>
                <a:gd name="adj1" fmla="val 14836"/>
                <a:gd name="adj2" fmla="val 4737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939110" y="2854948"/>
              <a:ext cx="3464163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学习中医药项目所获学分，暂录入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科教管理平台</a:t>
              </a:r>
              <a:r>
                <a:rPr lang="zh-CN" altLang="zh-CN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系统，具体审批以平台审批为准</a:t>
              </a:r>
              <a:r>
                <a:rPr lang="zh-CN" altLang="en-US" sz="16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991268" y="4224992"/>
              <a:ext cx="341200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是指为适应基层卫生专业技术人员培训需要，卫生突发事件应急培训需要，全体在职卫生人员开展的培训需要，国家卫生健康委或省卫生委组织和批准的项目。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624" y="5741612"/>
              <a:ext cx="5562600" cy="552450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6311630" y="1397552"/>
              <a:ext cx="2783007" cy="490254"/>
              <a:chOff x="6683093" y="1279147"/>
              <a:chExt cx="2783007" cy="490254"/>
            </a:xfrm>
          </p:grpSpPr>
          <p:sp>
            <p:nvSpPr>
              <p:cNvPr id="23" name="Text Placeholder 33"/>
              <p:cNvSpPr txBox="1"/>
              <p:nvPr/>
            </p:nvSpPr>
            <p:spPr>
              <a:xfrm>
                <a:off x="7246775" y="1283193"/>
                <a:ext cx="2219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自学综述</a:t>
                </a:r>
              </a:p>
            </p:txBody>
          </p:sp>
          <p:sp>
            <p:nvSpPr>
              <p:cNvPr id="39" name="AutoShape 24"/>
              <p:cNvSpPr/>
              <p:nvPr/>
            </p:nvSpPr>
            <p:spPr bwMode="auto">
              <a:xfrm>
                <a:off x="6683093" y="1279147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311630" y="2136905"/>
              <a:ext cx="2812263" cy="490254"/>
              <a:chOff x="6683093" y="2124993"/>
              <a:chExt cx="2812263" cy="490254"/>
            </a:xfrm>
          </p:grpSpPr>
          <p:sp>
            <p:nvSpPr>
              <p:cNvPr id="20" name="Text Placeholder 33"/>
              <p:cNvSpPr txBox="1"/>
              <p:nvPr/>
            </p:nvSpPr>
            <p:spPr>
              <a:xfrm>
                <a:off x="7217521" y="2170730"/>
                <a:ext cx="22778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发表论文</a:t>
                </a:r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AutoShape 24"/>
              <p:cNvSpPr/>
              <p:nvPr/>
            </p:nvSpPr>
            <p:spPr bwMode="auto">
              <a:xfrm>
                <a:off x="6683093" y="2124993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BFBBF6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311630" y="2876258"/>
              <a:ext cx="2735278" cy="490254"/>
              <a:chOff x="6683093" y="3023868"/>
              <a:chExt cx="2735278" cy="490254"/>
            </a:xfrm>
          </p:grpSpPr>
          <p:sp>
            <p:nvSpPr>
              <p:cNvPr id="59" name="Text Placeholder 33"/>
              <p:cNvSpPr txBox="1"/>
              <p:nvPr/>
            </p:nvSpPr>
            <p:spPr>
              <a:xfrm>
                <a:off x="7105701" y="3035012"/>
                <a:ext cx="2312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  </a:t>
                </a:r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科研立项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AutoShape 24"/>
              <p:cNvSpPr/>
              <p:nvPr/>
            </p:nvSpPr>
            <p:spPr bwMode="auto">
              <a:xfrm>
                <a:off x="6683093" y="3023868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311630" y="3606663"/>
              <a:ext cx="2855686" cy="490254"/>
              <a:chOff x="6703759" y="3885699"/>
              <a:chExt cx="2855686" cy="490254"/>
            </a:xfrm>
          </p:grpSpPr>
          <p:sp>
            <p:nvSpPr>
              <p:cNvPr id="43" name="AutoShape 24"/>
              <p:cNvSpPr/>
              <p:nvPr/>
            </p:nvSpPr>
            <p:spPr bwMode="auto">
              <a:xfrm>
                <a:off x="6703759" y="3885699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BFBBF6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 Placeholder 33"/>
              <p:cNvSpPr txBox="1"/>
              <p:nvPr/>
            </p:nvSpPr>
            <p:spPr>
              <a:xfrm>
                <a:off x="7246775" y="3897528"/>
                <a:ext cx="2312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出版医学著作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311630" y="4273289"/>
              <a:ext cx="2837833" cy="646331"/>
              <a:chOff x="6869472" y="4007849"/>
              <a:chExt cx="2837833" cy="646331"/>
            </a:xfrm>
          </p:grpSpPr>
          <p:sp>
            <p:nvSpPr>
              <p:cNvPr id="26" name="Text Placeholder 33"/>
              <p:cNvSpPr txBox="1"/>
              <p:nvPr/>
            </p:nvSpPr>
            <p:spPr>
              <a:xfrm>
                <a:off x="7354433" y="4007849"/>
                <a:ext cx="23528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  </a:t>
                </a:r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出国考察报告、国内专题调研报告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24"/>
              <p:cNvSpPr/>
              <p:nvPr/>
            </p:nvSpPr>
            <p:spPr bwMode="auto">
              <a:xfrm>
                <a:off x="6869472" y="4055788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5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9033525" y="3609539"/>
              <a:ext cx="2885988" cy="692068"/>
              <a:chOff x="6869472" y="4924911"/>
              <a:chExt cx="2885988" cy="692068"/>
            </a:xfrm>
          </p:grpSpPr>
          <p:sp>
            <p:nvSpPr>
              <p:cNvPr id="46" name="AutoShape 24"/>
              <p:cNvSpPr/>
              <p:nvPr/>
            </p:nvSpPr>
            <p:spPr bwMode="auto">
              <a:xfrm>
                <a:off x="6869472" y="4924911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BFBBF6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9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Text Placeholder 33"/>
              <p:cNvSpPr txBox="1"/>
              <p:nvPr/>
            </p:nvSpPr>
            <p:spPr>
              <a:xfrm>
                <a:off x="7442790" y="4970648"/>
                <a:ext cx="23126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科室或部门组织的临床病例讨论会等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9033525" y="2097297"/>
              <a:ext cx="2768439" cy="490254"/>
              <a:chOff x="8913888" y="2097297"/>
              <a:chExt cx="2768439" cy="490254"/>
            </a:xfrm>
          </p:grpSpPr>
          <p:sp>
            <p:nvSpPr>
              <p:cNvPr id="28" name="AutoShape 24"/>
              <p:cNvSpPr/>
              <p:nvPr/>
            </p:nvSpPr>
            <p:spPr bwMode="auto">
              <a:xfrm>
                <a:off x="8913888" y="2097297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BFBBF6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7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Text Placeholder 33"/>
              <p:cNvSpPr txBox="1"/>
              <p:nvPr/>
            </p:nvSpPr>
            <p:spPr>
              <a:xfrm>
                <a:off x="9463002" y="2128637"/>
                <a:ext cx="2219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赴省</a:t>
                </a:r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外学习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033525" y="1397552"/>
              <a:ext cx="2897703" cy="490254"/>
              <a:chOff x="8887605" y="1397552"/>
              <a:chExt cx="2897703" cy="490254"/>
            </a:xfrm>
          </p:grpSpPr>
          <p:sp>
            <p:nvSpPr>
              <p:cNvPr id="29" name="Text Placeholder 33"/>
              <p:cNvSpPr txBox="1"/>
              <p:nvPr/>
            </p:nvSpPr>
            <p:spPr>
              <a:xfrm>
                <a:off x="9472638" y="1452175"/>
                <a:ext cx="2312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发表医学译文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24"/>
              <p:cNvSpPr/>
              <p:nvPr/>
            </p:nvSpPr>
            <p:spPr bwMode="auto">
              <a:xfrm>
                <a:off x="8887605" y="1397552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6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033525" y="4393351"/>
              <a:ext cx="2860282" cy="490254"/>
              <a:chOff x="9050538" y="4393351"/>
              <a:chExt cx="2860282" cy="490254"/>
            </a:xfrm>
          </p:grpSpPr>
          <p:sp>
            <p:nvSpPr>
              <p:cNvPr id="50" name="Text Placeholder 33"/>
              <p:cNvSpPr txBox="1"/>
              <p:nvPr/>
            </p:nvSpPr>
            <p:spPr>
              <a:xfrm>
                <a:off x="9598150" y="4472782"/>
                <a:ext cx="2312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Arial" panose="020B0604020202020204" pitchFamily="34" charset="0"/>
                  </a:rPr>
                  <a:t>特殊情况</a:t>
                </a:r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AutoShape 24"/>
              <p:cNvSpPr/>
              <p:nvPr/>
            </p:nvSpPr>
            <p:spPr bwMode="auto">
              <a:xfrm>
                <a:off x="9050538" y="4393351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10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008840" y="1462439"/>
              <a:ext cx="2755001" cy="705621"/>
              <a:chOff x="1996704" y="1329129"/>
              <a:chExt cx="2755001" cy="705621"/>
            </a:xfrm>
          </p:grpSpPr>
          <p:sp>
            <p:nvSpPr>
              <p:cNvPr id="17" name="AutoShape 24"/>
              <p:cNvSpPr/>
              <p:nvPr/>
            </p:nvSpPr>
            <p:spPr bwMode="auto">
              <a:xfrm>
                <a:off x="1996704" y="1329129"/>
                <a:ext cx="486518" cy="490254"/>
              </a:xfrm>
              <a:custGeom>
                <a:avLst/>
                <a:gdLst>
                  <a:gd name="T0" fmla="*/ 2147483646 w 19679"/>
                  <a:gd name="T1" fmla="*/ 427109103 h 19679"/>
                  <a:gd name="T2" fmla="*/ 2147483646 w 19679"/>
                  <a:gd name="T3" fmla="*/ 2147483646 h 19679"/>
                  <a:gd name="T4" fmla="*/ 417415192 w 19679"/>
                  <a:gd name="T5" fmla="*/ 2147483646 h 19679"/>
                  <a:gd name="T6" fmla="*/ 417415192 w 19679"/>
                  <a:gd name="T7" fmla="*/ 427109103 h 19679"/>
                  <a:gd name="T8" fmla="*/ 2147483646 w 19679"/>
                  <a:gd name="T9" fmla="*/ 427109103 h 19679"/>
                  <a:gd name="T10" fmla="*/ 2147483646 w 19679"/>
                  <a:gd name="T11" fmla="*/ 427109103 h 196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  <a:moveTo>
                      <a:pt x="16796" y="2882"/>
                    </a:moveTo>
                  </a:path>
                </a:pathLst>
              </a:custGeom>
              <a:solidFill>
                <a:srgbClr val="997FC9"/>
              </a:solidFill>
              <a:ln w="63500" cap="flat">
                <a:noFill/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Text Placeholder 33"/>
              <p:cNvSpPr txBox="1"/>
              <p:nvPr/>
            </p:nvSpPr>
            <p:spPr>
              <a:xfrm>
                <a:off x="2347232" y="1389590"/>
                <a:ext cx="2404473" cy="64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defTabSz="1219200">
                  <a:lnSpc>
                    <a:spcPct val="100000"/>
                  </a:lnSpc>
                  <a:spcBef>
                    <a:spcPct val="20000"/>
                  </a:spcBef>
                  <a:defRPr sz="2400" b="1">
                    <a:solidFill>
                      <a:srgbClr val="54578E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  省级、国家级继续医学教育项目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六、学分类型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发表</a:t>
            </a:r>
            <a:r>
              <a:rPr lang="zh-CN" altLang="en-US" sz="36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论文、出版医学著作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882" y="1237126"/>
            <a:ext cx="10565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如下学分统一由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图书馆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录入，无需个人自行录入，个人应及时向图书馆上交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论文原文（电子版）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出版社编写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字数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证明（如下图），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以免漏录。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3" y="2318327"/>
            <a:ext cx="5999473" cy="40924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66687"/>
          <a:stretch/>
        </p:blipFill>
        <p:spPr>
          <a:xfrm>
            <a:off x="6319684" y="2318327"/>
            <a:ext cx="5789189" cy="8229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8122" y="3192442"/>
            <a:ext cx="5072312" cy="3426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六、学分类型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科研立项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882" y="1237126"/>
            <a:ext cx="1074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类学分统一由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录入，无需个人自行录入，个人应及时登录医教管理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查询学分明细，以免漏录。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20630" y="2038982"/>
            <a:ext cx="7782127" cy="3753159"/>
            <a:chOff x="2120630" y="2038982"/>
            <a:chExt cx="7782127" cy="375315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/>
            <a:srcRect l="805" b="6555"/>
            <a:stretch>
              <a:fillRect/>
            </a:stretch>
          </p:blipFill>
          <p:spPr>
            <a:xfrm>
              <a:off x="2140084" y="2038982"/>
              <a:ext cx="7762673" cy="256220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/>
            <a:srcRect l="7327" t="43369"/>
            <a:stretch>
              <a:fillRect/>
            </a:stretch>
          </p:blipFill>
          <p:spPr>
            <a:xfrm>
              <a:off x="2120630" y="4591456"/>
              <a:ext cx="7383293" cy="120068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03922" y="4601184"/>
              <a:ext cx="398834" cy="119095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六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自学综述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882" y="1237126"/>
            <a:ext cx="105655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自学与本科专业有关的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知识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制定自学计划，经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本科室主任或护士长同意后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执行。撰写综述，每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字可授予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年最多不超过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个人自行录入路径：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科教管理系统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学分管理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学分录入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录入个人学分（向导录入）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自学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与本学科专业有关知识，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附上自学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笔记或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综述扫描件作为证明材料（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需有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本科室负责人签字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纸质版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交由主管行政职能科室留档。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科教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管理系统（</a:t>
            </a:r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https://cme.wsjkw.zj.gov.cn/kjptwsw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）；《自学综述模板》（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https://intranet.eye.ac.cn/zhuzhirenshi/news/show-46170.html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6775"/>
          <a:stretch>
            <a:fillRect/>
          </a:stretch>
        </p:blipFill>
        <p:spPr>
          <a:xfrm>
            <a:off x="669925" y="3920490"/>
            <a:ext cx="3756025" cy="2909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120" y="3892795"/>
            <a:ext cx="6326382" cy="29720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88690" y="4754880"/>
            <a:ext cx="607060" cy="28257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3"/>
            <a:ext cx="10852237" cy="1142375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六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8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出国</a:t>
            </a:r>
            <a:r>
              <a:rPr lang="zh-CN" altLang="en-US" sz="28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考察报告、国内专题调研</a:t>
            </a:r>
            <a:r>
              <a:rPr lang="zh-CN" altLang="en-US" sz="28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报告；</a:t>
            </a:r>
            <a:r>
              <a:rPr lang="zh-CN" altLang="en-US" sz="28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Arial" panose="020B0604020202020204" pitchFamily="34" charset="0"/>
              </a:rPr>
              <a:t>发表</a:t>
            </a:r>
            <a:r>
              <a:rPr lang="zh-CN" altLang="en-US" sz="28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Arial" panose="020B0604020202020204" pitchFamily="34" charset="0"/>
              </a:rPr>
              <a:t>医学译文</a:t>
            </a:r>
          </a:p>
          <a:p>
            <a:pPr lvl="0">
              <a:defRPr/>
            </a:pPr>
            <a:endParaRPr lang="zh-CN" altLang="en-US" sz="2000" dirty="0">
              <a:solidFill>
                <a:srgbClr val="2E3F55"/>
              </a:solidFill>
              <a:latin typeface="微软雅黑" panose="020B0503020204020204" pitchFamily="34" charset="-122"/>
              <a:cs typeface="+mn-ea"/>
              <a:sym typeface="+mn-lt"/>
            </a:endParaRPr>
          </a:p>
          <a:p>
            <a:pPr lvl="0">
              <a:defRPr/>
            </a:pPr>
            <a:endParaRPr lang="zh-CN" altLang="en-US" sz="3600" dirty="0">
              <a:solidFill>
                <a:srgbClr val="2E3F55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5668" y="1771790"/>
            <a:ext cx="10740663" cy="139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5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标准见下图。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 fontAlgn="auto">
              <a:spcBef>
                <a:spcPts val="5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个人自行录入路径：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科教管理系统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学分管理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学分录入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录入个人学分（向导录入）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出版医学著作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出国考察报告、国内专题调研报告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发表医学译文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需有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本科室负责人签字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附上扫描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件作为证明材料。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纸质版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交由主管行政职能科室留档。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32783"/>
          <a:stretch/>
        </p:blipFill>
        <p:spPr>
          <a:xfrm>
            <a:off x="1807344" y="3515511"/>
            <a:ext cx="8577309" cy="21604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>
              <a:defRPr/>
            </a:pPr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六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6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赴省外学习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5668" y="1040220"/>
            <a:ext cx="107406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范围：个人通过参加外省继教活动获得国家级或国家一级学会经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全国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继续医学教育委员会批准的继续医学教育项目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，需自行录入。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路径：学分管理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学分录入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非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向导方式录入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佐证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材料：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、学分证书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、活动通知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、若面授，提供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OA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出差单；若线上，备注：该会议全程线上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参加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、会议发票（如有）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20" y="3347283"/>
            <a:ext cx="6363367" cy="295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6595" y="3162825"/>
            <a:ext cx="503745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系统信息须与学分证信息一致：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）活动名称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: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请按学分证中的名称输入；（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）活动编号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: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严格按学分证中的编号，不要省略（国）；（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）发证机构：即学分证中的项目申办单位；（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）学分级别：项目编号中有（国）的项目请选择赴外省国家级项目；所获中华医学会、中华预防医学会、中华护理学会、中华口腔医学会、中国医院协会、中国医师协会六家学（协）会会级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类学分的，学分级别选择为赴外省省级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国家一级学会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）姓名、人员编号、人员所在单位：学分证与学员姓名必须一致，保证为本人学分证。（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）活动日期、学分、学时：须与学分证一致。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4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六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8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单位组织的学术</a:t>
            </a:r>
            <a:r>
              <a:rPr lang="zh-CN" altLang="en-US" sz="28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活动、</a:t>
            </a:r>
            <a:r>
              <a:rPr lang="zh-CN" altLang="en-US" sz="2800" dirty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Arial" panose="020B0604020202020204" pitchFamily="34" charset="0"/>
              </a:rPr>
              <a:t>科室或部门组织的临床病例讨论会等</a:t>
            </a:r>
          </a:p>
          <a:p>
            <a:pPr lvl="0">
              <a:defRPr/>
            </a:pPr>
            <a:endParaRPr lang="zh-CN" altLang="en-US" sz="3600" dirty="0">
              <a:solidFill>
                <a:srgbClr val="2E3F55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6883" y="1781876"/>
            <a:ext cx="107406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如下学分均限分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分（由于系统未做学分限制，以学校制度为准</a:t>
            </a:r>
            <a:endParaRPr lang="en-US" altLang="zh-CN" sz="2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单位组织的学术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活动由主办部门统一录入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，科室或部门组织的临床病例讨论会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等学分由科室管理人员统一录入。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个人应及时登录医教管理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查询学分明细，以免漏录。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934" y="3156491"/>
            <a:ext cx="8432563" cy="36030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3"/>
            <a:ext cx="10852237" cy="60735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600" dirty="0" smtClean="0">
                <a:solidFill>
                  <a:srgbClr val="2E3F55"/>
                </a:solidFill>
                <a:latin typeface="微软雅黑" panose="020B0503020204020204" pitchFamily="34" charset="-122"/>
                <a:cs typeface="+mn-ea"/>
                <a:sym typeface="+mn-lt"/>
              </a:rPr>
              <a:t>特殊情况所获学分</a:t>
            </a:r>
            <a:endParaRPr lang="zh-CN" altLang="en-US" sz="3600" dirty="0">
              <a:solidFill>
                <a:srgbClr val="2E3F55"/>
              </a:solidFill>
              <a:latin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881" y="1318331"/>
            <a:ext cx="10852237" cy="177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spcBef>
                <a:spcPts val="500"/>
              </a:spcBef>
              <a:spcAft>
                <a:spcPts val="1000"/>
              </a:spcAft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医疗下乡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、国内外进修、援疆援藏等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特殊学分需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个人自行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录入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</a:p>
          <a:p>
            <a:pPr indent="0" fontAlgn="auto">
              <a:spcBef>
                <a:spcPts val="500"/>
              </a:spcBef>
              <a:spcAft>
                <a:spcPts val="1000"/>
              </a:spcAft>
              <a:buFont typeface="+mj-lt"/>
              <a:buAutoNum type="arabicPeriod"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医疗下乡需提供医务处审核通过的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到基层服务记录表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</a:p>
          <a:p>
            <a:pPr indent="0" fontAlgn="auto">
              <a:spcBef>
                <a:spcPts val="500"/>
              </a:spcBef>
              <a:spcAft>
                <a:spcPts val="1000"/>
              </a:spcAft>
              <a:buFont typeface="+mj-lt"/>
              <a:buAutoNum type="arabicPeriod"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国内外进修需提供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留学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回国人员证明或对方单位提供的进修证明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</a:p>
          <a:p>
            <a:pPr indent="0" fontAlgn="auto">
              <a:spcBef>
                <a:spcPts val="500"/>
              </a:spcBef>
              <a:spcAft>
                <a:spcPts val="1000"/>
              </a:spcAft>
              <a:buFont typeface="+mj-lt"/>
              <a:buAutoNum type="arabicPeriod"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援疆等需提供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红头文件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作为附件上传系统。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997" y="3094102"/>
            <a:ext cx="6182857" cy="218700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69925" y="4972050"/>
            <a:ext cx="10365105" cy="1886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以进修举例：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进修时间为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2020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12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月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15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日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--2021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月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16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日，则符合进修活动满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个月但不足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6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个月的，按每月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4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学分授予学分</a:t>
            </a:r>
            <a:r>
              <a:rPr kumimoji="0" lang="zh-CN" altLang="zh-CN" b="0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（</a:t>
            </a:r>
            <a:r>
              <a:rPr kumimoji="0" lang="en-US" altLang="zh-CN" b="0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Ⅱ</a:t>
            </a:r>
            <a:r>
              <a:rPr kumimoji="0" lang="zh-CN" altLang="zh-CN" b="0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类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学分），学员可选择该学分为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2020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年或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2021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年；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进修时间为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2020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10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月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8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日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--2021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8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月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30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日，则符合外出进修累计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6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个月及以上，经考核合格，视为完成继教学分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25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学分。学员可选择该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25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学分为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2020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年或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2021</a:t>
            </a: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年</a:t>
            </a:r>
            <a:r>
              <a:rPr kumimoji="0" lang="zh-CN" altLang="zh-CN" b="0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。</a:t>
            </a:r>
            <a:endParaRPr lang="zh-CN" altLang="zh-CN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3"/>
            <a:ext cx="10852237" cy="60735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六、学分类型</a:t>
            </a:r>
            <a:r>
              <a:rPr kumimoji="0" lang="en-US" altLang="zh-CN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特殊情况所获学分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881" y="1545026"/>
            <a:ext cx="1085223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在职高等医学学历教育（含大学专科、本科、研究生）需提供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录取通知书、在读学校盖章的期末成绩单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为附件上传系统，</a:t>
            </a:r>
            <a:r>
              <a:rPr lang="zh-CN" altLang="en-US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个人自行</a:t>
            </a:r>
            <a:r>
              <a:rPr lang="zh-CN" altLang="en-US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9925" y="4465955"/>
            <a:ext cx="10852150" cy="1886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0" algn="just" fontAlgn="auto">
              <a:lnSpc>
                <a:spcPts val="2800"/>
              </a:lnSpc>
            </a:pP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补充说明：</a:t>
            </a:r>
          </a:p>
          <a:p>
            <a:pPr marL="342900" lvl="0" indent="-342900" algn="just">
              <a:lnSpc>
                <a:spcPts val="2800"/>
              </a:lnSpc>
              <a:buFont typeface="+mj-lt"/>
              <a:buAutoNum type="arabicPeriod"/>
            </a:pP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若全脱产学习时间跨年度，由学员自己选定归属哪个年度，类似处理方式</a:t>
            </a:r>
            <a:r>
              <a:rPr lang="zh-CN" altLang="en-US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同进修等情况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学分中</a:t>
            </a: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Ⅰ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类学分</a:t>
            </a: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5-10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</a:t>
            </a: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Ⅱ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类学分</a:t>
            </a: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15-20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分，具体分值由学员自行决定，一经确定，不可更改</a:t>
            </a:r>
            <a:r>
              <a:rPr lang="zh-CN" altLang="en-US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kern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lvl="0" indent="-342900" algn="just">
              <a:lnSpc>
                <a:spcPts val="2800"/>
              </a:lnSpc>
              <a:buFont typeface="+mj-lt"/>
              <a:buAutoNum type="arabicPeriod"/>
            </a:pP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在职半脱产（例：同等力学、中泰）及自学（本学科专业有关的知识）考试者，每达到一科考试合格，可</a:t>
            </a:r>
            <a:r>
              <a:rPr lang="zh-CN" altLang="en-US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授予</a:t>
            </a:r>
            <a:r>
              <a:rPr lang="en-US" altLang="zh-CN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</a:t>
            </a: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学分。</a:t>
            </a:r>
            <a:endParaRPr lang="zh-CN" altLang="zh-CN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220" y="2592826"/>
            <a:ext cx="6699615" cy="165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9882" y="443233"/>
            <a:ext cx="10852237" cy="60735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200" normalizeH="0" baseline="0" noProof="1" smtClean="0">
                <a:ln>
                  <a:noFill/>
                </a:ln>
                <a:solidFill>
                  <a:srgbClr val="2E3F5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七、其他常见问题</a:t>
            </a:r>
            <a:endParaRPr kumimoji="0" lang="zh-CN" altLang="en-US" sz="3600" b="1" i="0" u="none" strike="noStrike" kern="1200" cap="none" spc="200" normalizeH="0" baseline="0" noProof="1">
              <a:ln>
                <a:noFill/>
              </a:ln>
              <a:solidFill>
                <a:srgbClr val="2E3F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6394" y="1292106"/>
            <a:ext cx="108522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问：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学分多了，可以放到次年用么？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答：不可以。学分按年度（</a:t>
            </a: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1-12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月）分别计算。</a:t>
            </a:r>
            <a:endParaRPr lang="en-US" altLang="zh-CN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问：如何查询个人学分明细？</a:t>
            </a:r>
            <a:endParaRPr lang="en-US" altLang="zh-CN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：途径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①手机版：登录“医教管理”</a:t>
            </a: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查询个人学分明细；途径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②网页版：登录科教管理系统，使  用个人账号密码登录进行查询。</a:t>
            </a:r>
            <a:endParaRPr lang="en-US" altLang="zh-CN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问：去年有学分忘记录入，是否可以补录？</a:t>
            </a:r>
            <a:endParaRPr lang="en-US" altLang="zh-CN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答：根据省里规定，系统学分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不允许跨年补录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。务必当年度学分及时查漏补缺，完成</a:t>
            </a: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分目标。</a:t>
            </a:r>
            <a:endParaRPr lang="en-US" altLang="zh-CN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9599" y="2424837"/>
            <a:ext cx="10732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第二部分    </a:t>
            </a:r>
            <a:endParaRPr lang="en-US" altLang="zh-CN" sz="5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学分系统操作讲解</a:t>
            </a:r>
            <a:endParaRPr lang="zh-CN" altLang="en-US"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733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171" y="1669654"/>
            <a:ext cx="5081979" cy="317071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03563" y="474215"/>
            <a:ext cx="11628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登录系统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使用谷歌浏览器或火狐浏览器登录网址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https://cme.wsjkw.zj.gov.cn/kjptwsw/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36" y="1629246"/>
            <a:ext cx="4969164" cy="321112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44490" y="4978952"/>
            <a:ext cx="4378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输入科室账号、密码、验证码，点击登录。</a:t>
            </a:r>
          </a:p>
        </p:txBody>
      </p:sp>
      <p:sp>
        <p:nvSpPr>
          <p:cNvPr id="6" name="矩形 5"/>
          <p:cNvSpPr/>
          <p:nvPr/>
        </p:nvSpPr>
        <p:spPr>
          <a:xfrm>
            <a:off x="6539346" y="4950967"/>
            <a:ext cx="5329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登录成功后弹出“安全手机验证”窗口，点击下拉按钮，选择操作者对应姓名后点击“获取验证码”，收到验证码后，填写并点击“登录”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▲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若是第一次登录，点击“新增”后填写操作者（管理员）信息。</a:t>
            </a:r>
          </a:p>
        </p:txBody>
      </p:sp>
    </p:spTree>
    <p:extLst>
      <p:ext uri="{BB962C8B-B14F-4D97-AF65-F5344CB8AC3E}">
        <p14:creationId xmlns:p14="http://schemas.microsoft.com/office/powerpoint/2010/main" val="5592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563" y="474215"/>
            <a:ext cx="1082501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登陆继教管理员账号后选择左侧菜单中的“人员管理”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选择下拉菜单中的“录入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修改人员数据”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点击右侧操作台中的“添加”按钮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根据提示填写需要添加的人员信息，*为必填项目，请准确填写，确认无误后点击“确认”即可。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1" y="2373745"/>
            <a:ext cx="5910386" cy="3499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70" y="2373745"/>
            <a:ext cx="5680810" cy="349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2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563" y="474215"/>
            <a:ext cx="1082501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科室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选择左侧菜单栏“继续教育管理”选项，选择下拉菜单中的“继教活动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集体活动管理”，点击右侧操作台中的“添加”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按钮。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/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根据提示填写活动信息，*为必填项。学分级别选择“病例讨论会、多科室案例讨论会、大查房”；学分、学时设置标准：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次，每次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分，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学时（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；请根据实际情况设置，举办方式选择“其他活动形式”；其他选项根据实际情况填写即可，完成后点击“下一步”。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8" y="2904844"/>
            <a:ext cx="5478050" cy="36793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2" y="2911155"/>
            <a:ext cx="5730494" cy="367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4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525" y="1228437"/>
            <a:ext cx="5768955" cy="361488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38546" y="1228437"/>
            <a:ext cx="5843235" cy="3614882"/>
            <a:chOff x="138546" y="1228437"/>
            <a:chExt cx="5843235" cy="361488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546" y="1228437"/>
              <a:ext cx="5843235" cy="3614882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676073" y="2761672"/>
              <a:ext cx="350982" cy="738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62982" y="5357091"/>
            <a:ext cx="350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建议开始与截止时间为同一天！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163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3018" y="692727"/>
            <a:ext cx="8793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科室学习考勤二维码读取位置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“继续教育管理”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继教活动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集体活动管理”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二维码考勤”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点击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“二维码考勤”后，将会弹出签到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窗口。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五角星 2"/>
          <p:cNvSpPr/>
          <p:nvPr/>
        </p:nvSpPr>
        <p:spPr>
          <a:xfrm>
            <a:off x="711199" y="581890"/>
            <a:ext cx="461819" cy="45258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83" y="1920827"/>
            <a:ext cx="6614968" cy="3967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17" y="1920827"/>
            <a:ext cx="3772507" cy="25695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472217" y="4623280"/>
            <a:ext cx="43780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与会人员使用医教管理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扫描图中动态二维码，且个人医教管理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提示“考勤成功”完成签到即可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其他科室成员也可以参加并且计入学分！！</a:t>
            </a:r>
            <a:endParaRPr lang="en-US" altLang="zh-CN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37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563" y="474215"/>
            <a:ext cx="10963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调入与调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“人员管理”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科室人员调动管理”，确定需调整的人员编号后录入在“人员编号”处点击“查询”，而后选择“调入”或“调出”，人员调入前须该人员原科室管理员做出“调出”操作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03" y="1665968"/>
            <a:ext cx="8164369" cy="497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6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563" y="474215"/>
            <a:ext cx="10963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统计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查询学分达标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“统计查询”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个人达标情况查询”，右侧操作台中选择统计年度。查询个人达标情况须输入姓名后点击“查询”，查询科室达标情况直接点击“查询”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。可勾选导出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，方便统计。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49896" y="1675416"/>
            <a:ext cx="7500504" cy="5088516"/>
            <a:chOff x="2049896" y="1675416"/>
            <a:chExt cx="7500504" cy="508851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9896" y="1675416"/>
              <a:ext cx="7500504" cy="508851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7813964" y="3302000"/>
              <a:ext cx="757381" cy="2724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205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563" y="474215"/>
            <a:ext cx="10963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审核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个人录入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学分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“学分管理”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审核个人录入学分”。点击“查看图片”，根据图片信息审核申请人录入的信息是否准确，确认无误后勾选并点击“审核通过”，如若不符请勾选再点击“审核不通过”并通知申请人重新录入。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52110" y="2027265"/>
            <a:ext cx="7287780" cy="4664481"/>
            <a:chOff x="2452110" y="2027265"/>
            <a:chExt cx="7287780" cy="466448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2110" y="2027265"/>
              <a:ext cx="7287780" cy="466448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830618" y="2798618"/>
              <a:ext cx="350982" cy="738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642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563" y="474215"/>
            <a:ext cx="109635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个人职称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“学分管理”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人员状态、职称管理”，根据“查询项” 内容输入正确的人员信息（仅可对科室人员进行操作），确认后点击“查询”，点击“状态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职称维护”（蓝字）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“添加”，根据弹出窗口提示进行填写。评定时间一般为操作当天。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20" y="2327564"/>
            <a:ext cx="5551480" cy="28220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537" y="2327564"/>
            <a:ext cx="5551479" cy="28220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286" y="3697872"/>
            <a:ext cx="6039427" cy="307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7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/>
          <p:cNvSpPr/>
          <p:nvPr/>
        </p:nvSpPr>
        <p:spPr>
          <a:xfrm>
            <a:off x="0" y="0"/>
            <a:ext cx="4052262" cy="3016345"/>
          </a:xfrm>
          <a:custGeom>
            <a:avLst/>
            <a:gdLst>
              <a:gd name="connsiteX0" fmla="*/ 0 w 4052262"/>
              <a:gd name="connsiteY0" fmla="*/ 0 h 3016345"/>
              <a:gd name="connsiteX1" fmla="*/ 4052262 w 4052262"/>
              <a:gd name="connsiteY1" fmla="*/ 0 h 3016345"/>
              <a:gd name="connsiteX2" fmla="*/ 3939818 w 4052262"/>
              <a:gd name="connsiteY2" fmla="*/ 42030 h 3016345"/>
              <a:gd name="connsiteX3" fmla="*/ 2418080 w 4052262"/>
              <a:gd name="connsiteY3" fmla="*/ 762001 h 3016345"/>
              <a:gd name="connsiteX4" fmla="*/ 1503680 w 4052262"/>
              <a:gd name="connsiteY4" fmla="*/ 1899921 h 3016345"/>
              <a:gd name="connsiteX5" fmla="*/ 77467 w 4052262"/>
              <a:gd name="connsiteY5" fmla="*/ 3016345 h 3016345"/>
              <a:gd name="connsiteX6" fmla="*/ 0 w 4052262"/>
              <a:gd name="connsiteY6" fmla="*/ 3015938 h 3016345"/>
              <a:gd name="connsiteX7" fmla="*/ 0 w 4052262"/>
              <a:gd name="connsiteY7" fmla="*/ 0 h 301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2262" h="3016345">
                <a:moveTo>
                  <a:pt x="0" y="0"/>
                </a:moveTo>
                <a:lnTo>
                  <a:pt x="4052262" y="0"/>
                </a:lnTo>
                <a:lnTo>
                  <a:pt x="3939818" y="42030"/>
                </a:lnTo>
                <a:cubicBezTo>
                  <a:pt x="3347561" y="268447"/>
                  <a:pt x="2797810" y="501651"/>
                  <a:pt x="2418080" y="762001"/>
                </a:cubicBezTo>
                <a:cubicBezTo>
                  <a:pt x="1911773" y="1109134"/>
                  <a:pt x="1930400" y="1539241"/>
                  <a:pt x="1503680" y="1899921"/>
                </a:cubicBezTo>
                <a:cubicBezTo>
                  <a:pt x="1156970" y="2192974"/>
                  <a:pt x="472665" y="2961119"/>
                  <a:pt x="77467" y="3016345"/>
                </a:cubicBezTo>
                <a:lnTo>
                  <a:pt x="0" y="3015938"/>
                </a:lnTo>
                <a:lnTo>
                  <a:pt x="0" y="0"/>
                </a:lnTo>
                <a:close/>
              </a:path>
            </a:pathLst>
          </a:custGeom>
          <a:solidFill>
            <a:srgbClr val="2E3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: 形状 39"/>
          <p:cNvSpPr/>
          <p:nvPr/>
        </p:nvSpPr>
        <p:spPr>
          <a:xfrm>
            <a:off x="9993672" y="2964606"/>
            <a:ext cx="2198329" cy="3893394"/>
          </a:xfrm>
          <a:custGeom>
            <a:avLst/>
            <a:gdLst>
              <a:gd name="connsiteX0" fmla="*/ 2198329 w 2198329"/>
              <a:gd name="connsiteY0" fmla="*/ 0 h 3893394"/>
              <a:gd name="connsiteX1" fmla="*/ 2198329 w 2198329"/>
              <a:gd name="connsiteY1" fmla="*/ 3893394 h 3893394"/>
              <a:gd name="connsiteX2" fmla="*/ 0 w 2198329"/>
              <a:gd name="connsiteY2" fmla="*/ 3893394 h 3893394"/>
              <a:gd name="connsiteX3" fmla="*/ 35142 w 2198329"/>
              <a:gd name="connsiteY3" fmla="*/ 3797340 h 3893394"/>
              <a:gd name="connsiteX4" fmla="*/ 1060409 w 2198329"/>
              <a:gd name="connsiteY4" fmla="*/ 1830914 h 3893394"/>
              <a:gd name="connsiteX5" fmla="*/ 2183125 w 2198329"/>
              <a:gd name="connsiteY5" fmla="*/ 16110 h 3893394"/>
              <a:gd name="connsiteX6" fmla="*/ 2198329 w 2198329"/>
              <a:gd name="connsiteY6" fmla="*/ 0 h 389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8329" h="3893394">
                <a:moveTo>
                  <a:pt x="2198329" y="0"/>
                </a:moveTo>
                <a:lnTo>
                  <a:pt x="2198329" y="3893394"/>
                </a:lnTo>
                <a:lnTo>
                  <a:pt x="0" y="3893394"/>
                </a:lnTo>
                <a:lnTo>
                  <a:pt x="35142" y="3797340"/>
                </a:lnTo>
                <a:cubicBezTo>
                  <a:pt x="238825" y="3265353"/>
                  <a:pt x="678139" y="2429508"/>
                  <a:pt x="1060409" y="1830914"/>
                </a:cubicBezTo>
                <a:cubicBezTo>
                  <a:pt x="1360764" y="1360591"/>
                  <a:pt x="1823593" y="417252"/>
                  <a:pt x="2183125" y="16110"/>
                </a:cubicBezTo>
                <a:lnTo>
                  <a:pt x="2198329" y="0"/>
                </a:lnTo>
                <a:close/>
              </a:path>
            </a:pathLst>
          </a:custGeom>
          <a:solidFill>
            <a:srgbClr val="AE6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1873717" y="2603418"/>
            <a:ext cx="8281103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谢谢！</a:t>
            </a:r>
            <a:endParaRPr lang="zh-CN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405.3562927246094,&quot;width&quot;:3401.5747070312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.25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4392</TotalTime>
  <Words>2497</Words>
  <Application>Microsoft Office PowerPoint</Application>
  <PresentationFormat>宽屏</PresentationFormat>
  <Paragraphs>163</Paragraphs>
  <Slides>28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等线</vt:lpstr>
      <vt:lpstr>等线 Light</vt:lpstr>
      <vt:lpstr>仿宋</vt:lpstr>
      <vt:lpstr>微软雅黑</vt:lpstr>
      <vt:lpstr>Arial</vt:lpstr>
      <vt:lpstr>Segoe UI Semilight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凯 唐</dc:creator>
  <cp:lastModifiedBy>王宇彤</cp:lastModifiedBy>
  <cp:revision>255</cp:revision>
  <dcterms:created xsi:type="dcterms:W3CDTF">2019-05-02T12:53:00Z</dcterms:created>
  <dcterms:modified xsi:type="dcterms:W3CDTF">2023-12-21T01:25:42Z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EB558477EC4F4F6FB31FF7EFBE944CB1</vt:lpwstr>
  </property>
</Properties>
</file>